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SENVOLVIMENTO DE ESTAÇÃO METEOROLÓGICA PADRÃO…"/>
          <p:cNvSpPr txBox="1"/>
          <p:nvPr>
            <p:ph type="subTitle" sz="half" idx="1"/>
          </p:nvPr>
        </p:nvSpPr>
        <p:spPr>
          <a:xfrm>
            <a:off x="786363" y="9044254"/>
            <a:ext cx="23050501" cy="3230440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ts val="7000"/>
              </a:lnSpc>
              <a:defRPr sz="4773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DESENVOLVIMENTO DE ESTAÇÃO METEOROLÓGICA PADRÃO</a:t>
            </a:r>
          </a:p>
          <a:p>
            <a:pPr defTabSz="457200">
              <a:lnSpc>
                <a:spcPts val="7000"/>
              </a:lnSpc>
              <a:defRPr sz="4773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EMS-3 COM A PLATAFORMA ARDUINO PARA AEROPORTOS</a:t>
            </a:r>
          </a:p>
          <a:p>
            <a:pPr defTabSz="457200">
              <a:lnSpc>
                <a:spcPts val="7000"/>
              </a:lnSpc>
              <a:defRPr sz="4773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REGIONAIS</a:t>
            </a:r>
          </a:p>
        </p:txBody>
      </p:sp>
      <p:pic>
        <p:nvPicPr>
          <p:cNvPr id="120" name="estacao_meteorologia.png" descr="estacao_meteorolog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0629" y="143585"/>
            <a:ext cx="6822742" cy="8691675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Aluno: Jedson Cid Nascimento de Brito…"/>
          <p:cNvSpPr txBox="1"/>
          <p:nvPr/>
        </p:nvSpPr>
        <p:spPr>
          <a:xfrm>
            <a:off x="17091382" y="12275169"/>
            <a:ext cx="6914518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/>
            </a:pPr>
            <a:r>
              <a:t>Aluno: Jedson Cid Nascimento de Brito</a:t>
            </a:r>
          </a:p>
          <a:p>
            <a:pPr algn="l">
              <a:defRPr sz="3400"/>
            </a:pPr>
            <a:r>
              <a:t>Orientador: Alex Lacerda Ramos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sultados"/>
          <p:cNvSpPr txBox="1"/>
          <p:nvPr>
            <p:ph type="title"/>
          </p:nvPr>
        </p:nvSpPr>
        <p:spPr>
          <a:xfrm>
            <a:off x="666750" y="355600"/>
            <a:ext cx="23050501" cy="3429001"/>
          </a:xfrm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pic>
        <p:nvPicPr>
          <p:cNvPr id="153" name="dist_temp.png" descr="dist_tem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1909" y="9277033"/>
            <a:ext cx="13102721" cy="3709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box_plot_temperatura.png" descr="box_plot_temperatur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9203" y="4247946"/>
            <a:ext cx="11645594" cy="517176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Variável Temperatura"/>
          <p:cNvSpPr txBox="1"/>
          <p:nvPr/>
        </p:nvSpPr>
        <p:spPr>
          <a:xfrm>
            <a:off x="9190412" y="3403317"/>
            <a:ext cx="532359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Variável Temperatura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sultados"/>
          <p:cNvSpPr txBox="1"/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158" name="Variável Temperatura"/>
          <p:cNvSpPr txBox="1"/>
          <p:nvPr/>
        </p:nvSpPr>
        <p:spPr>
          <a:xfrm>
            <a:off x="8615684" y="3277354"/>
            <a:ext cx="71526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Variável Temperatura</a:t>
            </a:r>
          </a:p>
        </p:txBody>
      </p:sp>
      <p:graphicFrame>
        <p:nvGraphicFramePr>
          <p:cNvPr id="159" name="Table"/>
          <p:cNvGraphicFramePr/>
          <p:nvPr/>
        </p:nvGraphicFramePr>
        <p:xfrm>
          <a:off x="14360185" y="4972387"/>
          <a:ext cx="8946641" cy="765942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77980"/>
                <a:gridCol w="2977980"/>
                <a:gridCol w="2977980"/>
              </a:tblGrid>
              <a:tr h="1529344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REDEMET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Protótipo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Média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27 ºC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29 ºC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Desvio Padrão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2.27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2.33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Min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27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Max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33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48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60" name="box_plot_temperatura.png" descr="box_plot_temperatu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4302" y="4938279"/>
            <a:ext cx="11189139" cy="4969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dist_temp.png" descr="dist_tem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4279" y="10024360"/>
            <a:ext cx="11129186" cy="3150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sultados"/>
          <p:cNvSpPr txBox="1"/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164" name="Variável Pressão"/>
          <p:cNvSpPr txBox="1"/>
          <p:nvPr/>
        </p:nvSpPr>
        <p:spPr>
          <a:xfrm>
            <a:off x="9489895" y="3277354"/>
            <a:ext cx="540421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Variável Pressão</a:t>
            </a:r>
          </a:p>
        </p:txBody>
      </p:sp>
      <p:pic>
        <p:nvPicPr>
          <p:cNvPr id="165" name="dist_pressao (1).png" descr="dist_pressao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4789" y="10233172"/>
            <a:ext cx="11213561" cy="2773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ox_plot_pressao.png" descr="box_plot_pressa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0633" y="4945798"/>
            <a:ext cx="11213561" cy="501873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7" name="Table"/>
          <p:cNvGraphicFramePr/>
          <p:nvPr/>
        </p:nvGraphicFramePr>
        <p:xfrm>
          <a:off x="14360185" y="4972387"/>
          <a:ext cx="8946641" cy="765942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77980"/>
                <a:gridCol w="2977980"/>
                <a:gridCol w="2977980"/>
              </a:tblGrid>
              <a:tr h="1529344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REDEMET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Protótipo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Média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1013 Hpa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1012 Hpa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Desvio Padrão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1.11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2.20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Min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995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Max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1015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1015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sultados"/>
          <p:cNvSpPr txBox="1"/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170" name="Variável Umidade"/>
          <p:cNvSpPr txBox="1"/>
          <p:nvPr/>
        </p:nvSpPr>
        <p:spPr>
          <a:xfrm>
            <a:off x="9274404" y="3277354"/>
            <a:ext cx="583519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Variável Umidade</a:t>
            </a:r>
          </a:p>
        </p:txBody>
      </p:sp>
      <p:graphicFrame>
        <p:nvGraphicFramePr>
          <p:cNvPr id="171" name="Table"/>
          <p:cNvGraphicFramePr/>
          <p:nvPr/>
        </p:nvGraphicFramePr>
        <p:xfrm>
          <a:off x="14360185" y="4972387"/>
          <a:ext cx="8946641" cy="765942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77980"/>
                <a:gridCol w="2977980"/>
                <a:gridCol w="2977980"/>
              </a:tblGrid>
              <a:tr h="1529344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REDEMET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Protótipo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Média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73.84%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77.67%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Desvio Padrão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9.16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7.40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Min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52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55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Max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89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90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72" name="box_plot_umidade (3).png" descr="box_plot_umidade (3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411" y="4964082"/>
            <a:ext cx="11324318" cy="4917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dist_umidade (2).png" descr="dist_umidade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9411" y="10290919"/>
            <a:ext cx="11324318" cy="2851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sultados"/>
          <p:cNvSpPr txBox="1"/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176" name="Variável Umidade"/>
          <p:cNvSpPr txBox="1"/>
          <p:nvPr/>
        </p:nvSpPr>
        <p:spPr>
          <a:xfrm>
            <a:off x="9274404" y="3277354"/>
            <a:ext cx="583519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Variável Umidade</a:t>
            </a:r>
          </a:p>
        </p:txBody>
      </p:sp>
      <p:graphicFrame>
        <p:nvGraphicFramePr>
          <p:cNvPr id="177" name="Table"/>
          <p:cNvGraphicFramePr/>
          <p:nvPr/>
        </p:nvGraphicFramePr>
        <p:xfrm>
          <a:off x="14360185" y="4972387"/>
          <a:ext cx="8946641" cy="765942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77980"/>
                <a:gridCol w="2977980"/>
                <a:gridCol w="2977980"/>
              </a:tblGrid>
              <a:tr h="1529344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REDEMET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Protótipo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Média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73.84%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77.67%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Desvio Padrão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9.16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7.40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Min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52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55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Max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89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90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78" name="box_plot_umidade (3).png" descr="box_plot_umidade (3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411" y="4964082"/>
            <a:ext cx="11324318" cy="4917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dist_umidade (2).png" descr="dist_umidade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9411" y="10290919"/>
            <a:ext cx="11324318" cy="2851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sultados"/>
          <p:cNvSpPr txBox="1"/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182" name="Variável Direção do Vento"/>
          <p:cNvSpPr txBox="1"/>
          <p:nvPr/>
        </p:nvSpPr>
        <p:spPr>
          <a:xfrm>
            <a:off x="7939602" y="3277354"/>
            <a:ext cx="850479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Variável Direção do Vento</a:t>
            </a:r>
          </a:p>
        </p:txBody>
      </p:sp>
      <p:graphicFrame>
        <p:nvGraphicFramePr>
          <p:cNvPr id="183" name="Table"/>
          <p:cNvGraphicFramePr/>
          <p:nvPr/>
        </p:nvGraphicFramePr>
        <p:xfrm>
          <a:off x="14360185" y="4972387"/>
          <a:ext cx="8946641" cy="765942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77980"/>
                <a:gridCol w="2977980"/>
                <a:gridCol w="2977980"/>
              </a:tblGrid>
              <a:tr h="1529344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REDEMET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Protótipo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Média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109.66 º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117.24 º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Desvio Padrão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29.65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18.82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Min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90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Max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190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180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84" name="box_plot_dirvento (3).png" descr="box_plot_dirvento (3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8888" y="4877316"/>
            <a:ext cx="11645684" cy="52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dist_umidade (2).png" descr="dist_umidade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9428" y="10360023"/>
            <a:ext cx="11544604" cy="2907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sultados"/>
          <p:cNvSpPr txBox="1"/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188" name="Variável Velocidade do Vento"/>
          <p:cNvSpPr txBox="1"/>
          <p:nvPr/>
        </p:nvSpPr>
        <p:spPr>
          <a:xfrm>
            <a:off x="7435291" y="3277354"/>
            <a:ext cx="951341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Variável Velocidade do Vento</a:t>
            </a:r>
          </a:p>
        </p:txBody>
      </p:sp>
      <p:graphicFrame>
        <p:nvGraphicFramePr>
          <p:cNvPr id="189" name="Table"/>
          <p:cNvGraphicFramePr/>
          <p:nvPr/>
        </p:nvGraphicFramePr>
        <p:xfrm>
          <a:off x="14360185" y="4972387"/>
          <a:ext cx="8946641" cy="765942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77980"/>
                <a:gridCol w="2977980"/>
                <a:gridCol w="2977980"/>
              </a:tblGrid>
              <a:tr h="1529344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REDEMET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Protótipo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Média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9.94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Desvio Padrão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3.56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0.01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Min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</a:tcPr>
                </a:tc>
              </a:tr>
              <a:tr h="15293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Valor Max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18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B4B4B4"/>
                      </a:solidFill>
                      <a:miter lim="400000"/>
                    </a:lnR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90" name="dist_velvento (2).png" descr="dist_velvento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7674" y="10408179"/>
            <a:ext cx="11488112" cy="2788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box_plot_vento (2).png" descr="box_plot_vento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5877" y="5108858"/>
            <a:ext cx="11570388" cy="4988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onclus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Conclusão</a:t>
            </a:r>
          </a:p>
        </p:txBody>
      </p:sp>
      <p:sp>
        <p:nvSpPr>
          <p:cNvPr id="194" name="Foi possível prova que as médias do protótipo e da plataforma REDEMET não são iguais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</p:spPr>
        <p:txBody>
          <a:bodyPr/>
          <a:lstStyle/>
          <a:p>
            <a:pPr/>
            <a:r>
              <a:t>Foi possível prova que as médias do protótipo e da plataforma REDEMET não são iguais</a:t>
            </a:r>
          </a:p>
          <a:p>
            <a:pPr/>
            <a:r>
              <a:t>Dados não podem ser utilizados para observações locais.</a:t>
            </a:r>
          </a:p>
          <a:p>
            <a:pPr/>
            <a:r>
              <a:t>Falta de calibração dos sensores pode ter afetado o experimento.</a:t>
            </a:r>
          </a:p>
          <a:p>
            <a:pPr/>
            <a:r>
              <a:t>A localização pode ter interferido em algumas variáveis do trabalho.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k do Trabalh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 do Trabalho</a:t>
            </a:r>
          </a:p>
        </p:txBody>
      </p:sp>
      <p:sp>
        <p:nvSpPr>
          <p:cNvPr id="197" name="Double-click to edit"/>
          <p:cNvSpPr txBox="1"/>
          <p:nvPr>
            <p:ph type="body" idx="1"/>
          </p:nvPr>
        </p:nvSpPr>
        <p:spPr>
          <a:xfrm>
            <a:off x="673100" y="3835400"/>
            <a:ext cx="22627405" cy="88646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4" name="Exposição do Tem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254" indent="-508254" defTabSz="569594">
              <a:spcBef>
                <a:spcPts val="4400"/>
              </a:spcBef>
              <a:defRPr sz="4416"/>
            </a:pPr>
            <a:r>
              <a:t>Exposição do Tema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Problema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Hipótese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Justificativa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Desenvolvimento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Resultados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Conclusão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Exposição do te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Exposição do tema</a:t>
            </a:r>
          </a:p>
        </p:txBody>
      </p:sp>
      <p:sp>
        <p:nvSpPr>
          <p:cNvPr id="127" name="Influência de Fatores Climáticos em Operações aeroportuárias…"/>
          <p:cNvSpPr txBox="1"/>
          <p:nvPr>
            <p:ph type="body" sz="half" idx="1"/>
          </p:nvPr>
        </p:nvSpPr>
        <p:spPr>
          <a:xfrm>
            <a:off x="673100" y="3252902"/>
            <a:ext cx="11049001" cy="8864601"/>
          </a:xfrm>
          <a:prstGeom prst="rect">
            <a:avLst/>
          </a:prstGeom>
        </p:spPr>
        <p:txBody>
          <a:bodyPr/>
          <a:lstStyle/>
          <a:p>
            <a:pPr/>
            <a:r>
              <a:t>Influência de Fatores Climáticos em Operações aeroportuárias</a:t>
            </a:r>
          </a:p>
          <a:p>
            <a:pPr/>
            <a:r>
              <a:t>Características dos aeroportos regionais</a:t>
            </a:r>
          </a:p>
          <a:p>
            <a:pPr/>
            <a:r>
              <a:t>Custo de uma estação meteorológica</a:t>
            </a:r>
          </a:p>
          <a:p>
            <a:pPr/>
            <a:r>
              <a:t>Padrão EMS-3</a:t>
            </a:r>
          </a:p>
          <a:p>
            <a:pPr/>
            <a:r>
              <a:t>Estrutura meteorológica no contexto aeronáutico(Plataforma REDEMET)</a:t>
            </a:r>
          </a:p>
        </p:txBody>
      </p:sp>
      <p:sp>
        <p:nvSpPr>
          <p:cNvPr id="128" name="Aeroporto de Fortaleza (Janeiro 2020)"/>
          <p:cNvSpPr txBox="1"/>
          <p:nvPr/>
        </p:nvSpPr>
        <p:spPr>
          <a:xfrm>
            <a:off x="15432334" y="11659885"/>
            <a:ext cx="714330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Aeroporto de Fortaleza (Janeiro 2020)</a:t>
            </a:r>
          </a:p>
        </p:txBody>
      </p:sp>
      <p:pic>
        <p:nvPicPr>
          <p:cNvPr id="129" name="InShot_20200914_174828161.mp4" descr="InShot_20200914_17482816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833713" y="3621785"/>
            <a:ext cx="9397908" cy="7831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8000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roble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Problema</a:t>
            </a:r>
          </a:p>
        </p:txBody>
      </p:sp>
      <p:sp>
        <p:nvSpPr>
          <p:cNvPr id="132" name="Alto custo das estações meteorológic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Alto custo das estações meteorológica</a:t>
            </a:r>
          </a:p>
          <a:p>
            <a:pPr/>
            <a:r>
              <a:t>Alta Necessidade de dados de meteorologia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ipóte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Hipótese</a:t>
            </a:r>
          </a:p>
        </p:txBody>
      </p:sp>
      <p:sp>
        <p:nvSpPr>
          <p:cNvPr id="135" name="As médias das variáveis meteorológicas coletadas no protótipo podem ser iguais à da plataforma REDEMET com o nível de significância de 5%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 médias das variáveis meteorológicas coletadas no protótipo podem ser iguais à da plataforma REDEMET com o nível de significância de 5%.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Justificativ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Justificativa</a:t>
            </a:r>
          </a:p>
        </p:txBody>
      </p:sp>
      <p:sp>
        <p:nvSpPr>
          <p:cNvPr id="138" name="Além de ser possível coletar os dados meteorológicos de uma maneira acessível com o protótipo. É necessário verificar a precisão das informações, não teria muita finalidade um o protótipo. É necessário verificar a precisão das informações, não teria mu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Além de ser possível coletar os dados meteorológicos de uma maneira acessível com o protótipo. É necessário verificar a precisão das informações, não teria muita finalidade um o protótipo. É necessário verificar a precisão das informações, não teria muita finalidade um equipamento de baixo custo que coleta dados sem a exatidão que o contexto requer.  Tais informações podem ser ser utilizadas para tomada de decisão ou para agregar em investigações aeronáuticas.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esenvolvimen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Desenvolvimento</a:t>
            </a:r>
          </a:p>
        </p:txBody>
      </p:sp>
      <p:sp>
        <p:nvSpPr>
          <p:cNvPr id="141" name="Hardware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Hardware:</a:t>
            </a:r>
          </a:p>
          <a:p>
            <a:pPr lvl="1"/>
            <a:r>
              <a:t>BMP280</a:t>
            </a:r>
          </a:p>
          <a:p>
            <a:pPr lvl="1"/>
            <a:r>
              <a:t>DHT22</a:t>
            </a:r>
          </a:p>
          <a:p>
            <a:pPr lvl="1"/>
            <a:r>
              <a:t>SV10</a:t>
            </a:r>
          </a:p>
          <a:p>
            <a:pPr lvl="1"/>
            <a:r>
              <a:t>DV10</a:t>
            </a:r>
          </a:p>
        </p:txBody>
      </p:sp>
      <p:pic>
        <p:nvPicPr>
          <p:cNvPr id="142" name="estacao.jpg" descr="estaca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6305" y="4261103"/>
            <a:ext cx="8839267" cy="8272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esenvolvimen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Desenvolvimento</a:t>
            </a:r>
          </a:p>
        </p:txBody>
      </p:sp>
      <p:sp>
        <p:nvSpPr>
          <p:cNvPr id="145" name="Softwar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</a:t>
            </a:r>
          </a:p>
          <a:p>
            <a:pPr lvl="1"/>
            <a:r>
              <a:t>Código embarcado C</a:t>
            </a:r>
          </a:p>
          <a:p>
            <a:pPr lvl="1"/>
            <a:r>
              <a:t>Código Estação de Trabalho Python</a:t>
            </a:r>
          </a:p>
          <a:p>
            <a:pPr lvl="1"/>
            <a:r>
              <a:t>Plataforma ThingSpeak</a:t>
            </a:r>
          </a:p>
        </p:txBody>
      </p:sp>
      <p:pic>
        <p:nvPicPr>
          <p:cNvPr id="146" name="acoes_software.png" descr="acoes_softwa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27327" y="3845377"/>
            <a:ext cx="9161797" cy="9173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Desenvolvimen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Desenvolvimento</a:t>
            </a:r>
          </a:p>
        </p:txBody>
      </p:sp>
      <p:sp>
        <p:nvSpPr>
          <p:cNvPr id="149" name="Teste de Hipótes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Teste de Hipótese</a:t>
            </a:r>
          </a:p>
          <a:p>
            <a:pPr lvl="1" marL="1933575" indent="-866775">
              <a:buSzPct val="100000"/>
              <a:buAutoNum type="arabicPeriod" startAt="1"/>
              <a:defRPr sz="4700"/>
            </a:pPr>
            <a:r>
              <a:t>Definição Hipótese</a:t>
            </a:r>
          </a:p>
          <a:p>
            <a:pPr lvl="1" marL="1933575" indent="-866775">
              <a:buSzPct val="100000"/>
              <a:buAutoNum type="arabicPeriod" startAt="1"/>
              <a:defRPr sz="4700"/>
            </a:pPr>
            <a:r>
              <a:t>Analise da distribuição</a:t>
            </a:r>
          </a:p>
          <a:p>
            <a:pPr lvl="1" marL="1933575" indent="-866775">
              <a:buSzPct val="100000"/>
              <a:buAutoNum type="arabicPeriod" startAt="1"/>
              <a:defRPr sz="4700"/>
            </a:pPr>
            <a:r>
              <a:t>Fixação do nível de significância</a:t>
            </a:r>
          </a:p>
          <a:p>
            <a:pPr lvl="1" marL="1933575" indent="-866775">
              <a:buSzPct val="100000"/>
              <a:buAutoNum type="arabicPeriod" startAt="1"/>
              <a:defRPr sz="4700"/>
            </a:pPr>
            <a:r>
              <a:t>Cálculo estatístico</a:t>
            </a:r>
          </a:p>
          <a:p>
            <a:pPr lvl="1" marL="1933575" indent="-866775">
              <a:buSzPct val="100000"/>
              <a:buAutoNum type="arabicPeriod" startAt="1"/>
              <a:defRPr sz="4700"/>
            </a:pPr>
            <a:r>
              <a:t>Verificação da Hipótese</a:t>
            </a:r>
          </a:p>
        </p:txBody>
      </p:sp>
      <p:pic>
        <p:nvPicPr>
          <p:cNvPr id="150" name="Teste-de-hipotese-estatistica-bilateral.png" descr="Teste-de-hipotese-estatistica-bilater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5438" y="4919504"/>
            <a:ext cx="10775029" cy="7117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